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2" r:id="rId4"/>
    <p:sldId id="261" r:id="rId5"/>
    <p:sldId id="270" r:id="rId6"/>
    <p:sldId id="263" r:id="rId7"/>
    <p:sldId id="275" r:id="rId8"/>
    <p:sldId id="276" r:id="rId9"/>
    <p:sldId id="264" r:id="rId10"/>
    <p:sldId id="277" r:id="rId11"/>
    <p:sldId id="278" r:id="rId12"/>
    <p:sldId id="265" r:id="rId13"/>
    <p:sldId id="274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598381452318461"/>
          <c:y val="8.7847404491105285E-2"/>
          <c:w val="0.45284711286089241"/>
          <c:h val="0.7547451881014872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C58-454A-B19A-0D6ECB95269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C58-454A-B19A-0D6ECB95269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C58-454A-B19A-0D6ECB95269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C58-454A-B19A-0D6ECB952691}"/>
              </c:ext>
            </c:extLst>
          </c:dPt>
          <c:dLbls>
            <c:dLbl>
              <c:idx val="0"/>
              <c:layout>
                <c:manualLayout>
                  <c:x val="-3.4582255891358889E-2"/>
                  <c:y val="7.956300079003830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rgbClr val="C00000"/>
                        </a:solidFill>
                        <a:latin typeface="Bell MT" panose="02020503060305020303" pitchFamily="18" charset="0"/>
                        <a:ea typeface="+mn-ea"/>
                        <a:cs typeface="+mn-cs"/>
                      </a:defRPr>
                    </a:pPr>
                    <a:fld id="{3C43744E-F919-4690-8B3F-FE4A4ED2148D}" type="CATEGORYNAME">
                      <a:rPr lang="en-US"/>
                      <a:pPr>
                        <a:defRPr sz="2400">
                          <a:solidFill>
                            <a:srgbClr val="C00000"/>
                          </a:solidFill>
                          <a:latin typeface="Bell MT" panose="02020503060305020303" pitchFamily="18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
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rgbClr val="C00000"/>
                      </a:solidFill>
                      <a:latin typeface="Bell MT" panose="020205030603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87427879870836"/>
                      <c:h val="0.203743782441969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C58-454A-B19A-0D6ECB952691}"/>
                </c:ext>
              </c:extLst>
            </c:dLbl>
            <c:dLbl>
              <c:idx val="1"/>
              <c:layout>
                <c:manualLayout>
                  <c:x val="-1.7998620215280651E-2"/>
                  <c:y val="-0.188520579259942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rgbClr val="C00000"/>
                        </a:solidFill>
                        <a:latin typeface="Bell MT" panose="02020503060305020303" pitchFamily="18" charset="0"/>
                        <a:ea typeface="+mn-ea"/>
                        <a:cs typeface="+mn-cs"/>
                      </a:defRPr>
                    </a:pPr>
                    <a:fld id="{F8BC6342-CA45-4020-B887-850F96247E7C}" type="CATEGORYNAME">
                      <a:rPr lang="en-US" dirty="0"/>
                      <a:pPr>
                        <a:defRPr sz="2400">
                          <a:solidFill>
                            <a:srgbClr val="C00000"/>
                          </a:solidFill>
                          <a:latin typeface="Bell MT" panose="02020503060305020303" pitchFamily="18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
67%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rgbClr val="C00000"/>
                      </a:solidFill>
                      <a:latin typeface="Bell MT" panose="020205030603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461502069260077"/>
                      <c:h val="0.248698965097380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C58-454A-B19A-0D6ECB952691}"/>
                </c:ext>
              </c:extLst>
            </c:dLbl>
            <c:dLbl>
              <c:idx val="2"/>
              <c:layout>
                <c:manualLayout>
                  <c:x val="4.5433999261900186E-4"/>
                  <c:y val="1.357362731932372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rgbClr val="C00000"/>
                        </a:solidFill>
                        <a:latin typeface="Bell MT" panose="02020503060305020303" pitchFamily="18" charset="0"/>
                        <a:ea typeface="+mn-ea"/>
                        <a:cs typeface="+mn-cs"/>
                      </a:defRPr>
                    </a:pPr>
                    <a:fld id="{45B97613-CACC-4ED5-B11E-C5BF9B30F654}" type="CATEGORYNAME">
                      <a:rPr lang="en-US"/>
                      <a:pPr>
                        <a:defRPr sz="2400">
                          <a:solidFill>
                            <a:srgbClr val="C00000"/>
                          </a:solidFill>
                          <a:latin typeface="Bell MT" panose="02020503060305020303" pitchFamily="18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
13%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rgbClr val="C00000"/>
                      </a:solidFill>
                      <a:latin typeface="Bell MT" panose="020205030603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66588604199774"/>
                      <c:h val="0.182580653276220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C58-454A-B19A-0D6ECB952691}"/>
                </c:ext>
              </c:extLst>
            </c:dLbl>
            <c:dLbl>
              <c:idx val="3"/>
              <c:layout>
                <c:manualLayout>
                  <c:x val="-6.3407894668665769E-5"/>
                  <c:y val="6.65286317051131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rgbClr val="C00000"/>
                        </a:solidFill>
                        <a:latin typeface="Bell MT" panose="02020503060305020303" pitchFamily="18" charset="0"/>
                        <a:ea typeface="+mn-ea"/>
                        <a:cs typeface="+mn-cs"/>
                      </a:defRPr>
                    </a:pPr>
                    <a:fld id="{D4EEC0A8-B75F-4ABC-88E1-00F0992D777A}" type="CATEGORYNAME">
                      <a:rPr lang="en-US"/>
                      <a:pPr>
                        <a:defRPr sz="2400">
                          <a:solidFill>
                            <a:srgbClr val="C00000"/>
                          </a:solidFill>
                          <a:latin typeface="Bell MT" panose="02020503060305020303" pitchFamily="18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
13%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rgbClr val="C00000"/>
                      </a:solidFill>
                      <a:latin typeface="Bell MT" panose="020205030603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C58-454A-B19A-0D6ECB9526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rgbClr val="C00000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Sheet1!$B$4:$B$7</c:f>
              <c:strCache>
                <c:ptCount val="4"/>
                <c:pt idx="0">
                  <c:v>Fire</c:v>
                </c:pt>
                <c:pt idx="1">
                  <c:v>EMS/Rescue</c:v>
                </c:pt>
                <c:pt idx="2">
                  <c:v>False Alarms</c:v>
                </c:pt>
                <c:pt idx="3">
                  <c:v>Other</c:v>
                </c:pt>
              </c:strCache>
            </c:strRef>
          </c:cat>
          <c:val>
            <c:numRef>
              <c:f>Sheet1!$C$4:$C$7</c:f>
              <c:numCache>
                <c:formatCode>General</c:formatCode>
                <c:ptCount val="4"/>
                <c:pt idx="0">
                  <c:v>329</c:v>
                </c:pt>
                <c:pt idx="1">
                  <c:v>5725</c:v>
                </c:pt>
                <c:pt idx="2">
                  <c:v>812</c:v>
                </c:pt>
                <c:pt idx="3">
                  <c:v>1495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58-454A-B19A-0D6ECB95269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4122-66FB-4836-A52A-22B25F25D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339" y="3246783"/>
            <a:ext cx="11184835" cy="1081066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Bell MT" panose="02020503060305020303" pitchFamily="18" charset="0"/>
              </a:rPr>
              <a:t>Owensboro Fire Department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1FB48E-A386-4D43-B3A1-147A51380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1" y="4623319"/>
            <a:ext cx="8676222" cy="1905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Bell MT" panose="02020503060305020303" pitchFamily="18" charset="0"/>
              </a:rPr>
              <a:t>Annual Report 2023</a:t>
            </a:r>
          </a:p>
          <a:p>
            <a:r>
              <a:rPr lang="en-US" sz="4000" b="1" dirty="0">
                <a:solidFill>
                  <a:srgbClr val="C00000"/>
                </a:solidFill>
                <a:latin typeface="Bell MT" panose="02020503060305020303" pitchFamily="18" charset="0"/>
              </a:rPr>
              <a:t>Chief James Howard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FB5ED2-9897-4BE5-BD20-A9EDB66E4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558" y="406152"/>
            <a:ext cx="2767824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0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0DABD8-7BE9-468C-B86E-806C459B8410}"/>
              </a:ext>
            </a:extLst>
          </p:cNvPr>
          <p:cNvSpPr txBox="1"/>
          <p:nvPr/>
        </p:nvSpPr>
        <p:spPr>
          <a:xfrm>
            <a:off x="2392701" y="1910341"/>
            <a:ext cx="7406597" cy="511665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Bell MT" panose="02020503060305020303" pitchFamily="18" charset="0"/>
              </a:rPr>
              <a:t>Corey Gant—Battalion Chief (Training)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Bell MT" panose="02020503060305020303" pitchFamily="18" charset="0"/>
              </a:rPr>
              <a:t>Bobby Grant—Battalion Chief (1</a:t>
            </a:r>
            <a:r>
              <a:rPr lang="en-US" sz="2400" b="1" baseline="30000" dirty="0">
                <a:solidFill>
                  <a:srgbClr val="C00000"/>
                </a:solidFill>
                <a:latin typeface="Bell MT" panose="02020503060305020303" pitchFamily="18" charset="0"/>
              </a:rPr>
              <a:t>st</a:t>
            </a:r>
            <a:r>
              <a:rPr lang="en-US" sz="2400" b="1" dirty="0">
                <a:solidFill>
                  <a:srgbClr val="C00000"/>
                </a:solidFill>
                <a:latin typeface="Bell MT" panose="02020503060305020303" pitchFamily="18" charset="0"/>
              </a:rPr>
              <a:t> Crew)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Bell MT" panose="02020503060305020303" pitchFamily="18" charset="0"/>
              </a:rPr>
              <a:t>Luke Cecil—Captain (3</a:t>
            </a:r>
            <a:r>
              <a:rPr lang="en-US" sz="2400" b="1" baseline="30000" dirty="0">
                <a:solidFill>
                  <a:srgbClr val="C00000"/>
                </a:solidFill>
                <a:latin typeface="Bell MT" panose="02020503060305020303" pitchFamily="18" charset="0"/>
              </a:rPr>
              <a:t>rd</a:t>
            </a:r>
            <a:r>
              <a:rPr lang="en-US" sz="2400" b="1" dirty="0">
                <a:solidFill>
                  <a:srgbClr val="C00000"/>
                </a:solidFill>
                <a:latin typeface="Bell MT" panose="02020503060305020303" pitchFamily="18" charset="0"/>
              </a:rPr>
              <a:t> Crew)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Bell MT" panose="02020503060305020303" pitchFamily="18" charset="0"/>
              </a:rPr>
              <a:t>Brian Roberts—Captain (2</a:t>
            </a:r>
            <a:r>
              <a:rPr lang="en-US" sz="2400" b="1" baseline="30000" dirty="0">
                <a:solidFill>
                  <a:srgbClr val="C00000"/>
                </a:solidFill>
                <a:latin typeface="Bell MT" panose="02020503060305020303" pitchFamily="18" charset="0"/>
              </a:rPr>
              <a:t>nd</a:t>
            </a:r>
            <a:r>
              <a:rPr lang="en-US" sz="2400" b="1" dirty="0">
                <a:solidFill>
                  <a:srgbClr val="C00000"/>
                </a:solidFill>
                <a:latin typeface="Bell MT" panose="02020503060305020303" pitchFamily="18" charset="0"/>
              </a:rPr>
              <a:t> Crew)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Bell MT" panose="02020503060305020303" pitchFamily="18" charset="0"/>
              </a:rPr>
              <a:t>Clayton </a:t>
            </a:r>
            <a:r>
              <a:rPr lang="en-US" sz="2400" b="1" dirty="0" err="1">
                <a:solidFill>
                  <a:srgbClr val="C00000"/>
                </a:solidFill>
                <a:latin typeface="Bell MT" panose="02020503060305020303" pitchFamily="18" charset="0"/>
              </a:rPr>
              <a:t>Tuma</a:t>
            </a:r>
            <a:r>
              <a:rPr lang="en-US" sz="2400" b="1" dirty="0">
                <a:solidFill>
                  <a:srgbClr val="C00000"/>
                </a:solidFill>
                <a:latin typeface="Bell MT" panose="02020503060305020303" pitchFamily="18" charset="0"/>
              </a:rPr>
              <a:t>—Captain (1</a:t>
            </a:r>
            <a:r>
              <a:rPr lang="en-US" sz="2400" b="1" baseline="30000" dirty="0">
                <a:solidFill>
                  <a:srgbClr val="C00000"/>
                </a:solidFill>
                <a:latin typeface="Bell MT" panose="02020503060305020303" pitchFamily="18" charset="0"/>
              </a:rPr>
              <a:t>st</a:t>
            </a:r>
            <a:r>
              <a:rPr lang="en-US" sz="2400" b="1" dirty="0">
                <a:solidFill>
                  <a:srgbClr val="C00000"/>
                </a:solidFill>
                <a:latin typeface="Bell MT" panose="02020503060305020303" pitchFamily="18" charset="0"/>
              </a:rPr>
              <a:t> Crew)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Bell MT" panose="02020503060305020303" pitchFamily="18" charset="0"/>
              </a:rPr>
              <a:t>Ted Johnston—Lieutenant (Training)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Bell MT" panose="02020503060305020303" pitchFamily="18" charset="0"/>
              </a:rPr>
              <a:t>Brannon Pendergraft—Lieutenant (2</a:t>
            </a:r>
            <a:r>
              <a:rPr lang="en-US" sz="2400" b="1" baseline="30000" dirty="0">
                <a:solidFill>
                  <a:srgbClr val="C00000"/>
                </a:solidFill>
                <a:latin typeface="Bell MT" panose="02020503060305020303" pitchFamily="18" charset="0"/>
              </a:rPr>
              <a:t>nd</a:t>
            </a:r>
            <a:r>
              <a:rPr lang="en-US" sz="2400" b="1" dirty="0">
                <a:solidFill>
                  <a:srgbClr val="C00000"/>
                </a:solidFill>
                <a:latin typeface="Bell MT" panose="02020503060305020303" pitchFamily="18" charset="0"/>
              </a:rPr>
              <a:t> Crew)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Bell MT" panose="02020503060305020303" pitchFamily="18" charset="0"/>
              </a:rPr>
              <a:t>Easton Weathers—Lieutenant (3</a:t>
            </a:r>
            <a:r>
              <a:rPr lang="en-US" sz="2400" b="1" baseline="30000" dirty="0">
                <a:solidFill>
                  <a:srgbClr val="C00000"/>
                </a:solidFill>
                <a:latin typeface="Bell MT" panose="02020503060305020303" pitchFamily="18" charset="0"/>
              </a:rPr>
              <a:t>rd</a:t>
            </a:r>
            <a:r>
              <a:rPr lang="en-US" sz="2400" b="1" dirty="0">
                <a:solidFill>
                  <a:srgbClr val="C00000"/>
                </a:solidFill>
                <a:latin typeface="Bell MT" panose="02020503060305020303" pitchFamily="18" charset="0"/>
              </a:rPr>
              <a:t> Crew)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Bell MT" panose="02020503060305020303" pitchFamily="18" charset="0"/>
              </a:rPr>
              <a:t>Kevin </a:t>
            </a:r>
            <a:r>
              <a:rPr lang="en-US" sz="2400" b="1" dirty="0" err="1">
                <a:solidFill>
                  <a:srgbClr val="C00000"/>
                </a:solidFill>
                <a:latin typeface="Bell MT" panose="02020503060305020303" pitchFamily="18" charset="0"/>
              </a:rPr>
              <a:t>Klobe</a:t>
            </a:r>
            <a:r>
              <a:rPr lang="en-US" sz="2400" b="1" dirty="0">
                <a:solidFill>
                  <a:srgbClr val="C00000"/>
                </a:solidFill>
                <a:latin typeface="Bell MT" panose="02020503060305020303" pitchFamily="18" charset="0"/>
              </a:rPr>
              <a:t>—Engineer (1</a:t>
            </a:r>
            <a:r>
              <a:rPr lang="en-US" sz="2400" b="1" baseline="30000" dirty="0">
                <a:solidFill>
                  <a:srgbClr val="C00000"/>
                </a:solidFill>
                <a:latin typeface="Bell MT" panose="02020503060305020303" pitchFamily="18" charset="0"/>
              </a:rPr>
              <a:t>st</a:t>
            </a:r>
            <a:r>
              <a:rPr lang="en-US" sz="2400" b="1" dirty="0">
                <a:solidFill>
                  <a:srgbClr val="C00000"/>
                </a:solidFill>
                <a:latin typeface="Bell MT" panose="02020503060305020303" pitchFamily="18" charset="0"/>
              </a:rPr>
              <a:t> Crew)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Bell MT" panose="02020503060305020303" pitchFamily="18" charset="0"/>
              </a:rPr>
              <a:t>Jared Peacock—Engineer (1</a:t>
            </a:r>
            <a:r>
              <a:rPr lang="en-US" sz="2400" b="1" baseline="30000" dirty="0">
                <a:solidFill>
                  <a:srgbClr val="C00000"/>
                </a:solidFill>
                <a:latin typeface="Bell MT" panose="02020503060305020303" pitchFamily="18" charset="0"/>
              </a:rPr>
              <a:t>st</a:t>
            </a:r>
            <a:r>
              <a:rPr lang="en-US" sz="2400" b="1" dirty="0">
                <a:solidFill>
                  <a:srgbClr val="C00000"/>
                </a:solidFill>
                <a:latin typeface="Bell MT" panose="02020503060305020303" pitchFamily="18" charset="0"/>
              </a:rPr>
              <a:t> Crew)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Bell MT" panose="02020503060305020303" pitchFamily="18" charset="0"/>
              </a:rPr>
              <a:t>Josh Sexton—Engineer (3</a:t>
            </a:r>
            <a:r>
              <a:rPr lang="en-US" sz="2400" b="1" baseline="30000" dirty="0">
                <a:solidFill>
                  <a:srgbClr val="C00000"/>
                </a:solidFill>
                <a:latin typeface="Bell MT" panose="02020503060305020303" pitchFamily="18" charset="0"/>
              </a:rPr>
              <a:t>rd</a:t>
            </a:r>
            <a:r>
              <a:rPr lang="en-US" sz="2400" b="1" dirty="0">
                <a:solidFill>
                  <a:srgbClr val="C00000"/>
                </a:solidFill>
                <a:latin typeface="Bell MT" panose="02020503060305020303" pitchFamily="18" charset="0"/>
              </a:rPr>
              <a:t> Crew)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C00000"/>
              </a:solidFill>
              <a:latin typeface="Bell MT" panose="020205030603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5CD209-71AB-4E57-8DA7-6CFEA153EAA8}"/>
              </a:ext>
            </a:extLst>
          </p:cNvPr>
          <p:cNvSpPr txBox="1"/>
          <p:nvPr/>
        </p:nvSpPr>
        <p:spPr>
          <a:xfrm>
            <a:off x="455833" y="612809"/>
            <a:ext cx="11092068" cy="83099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Bell MT" panose="02020503060305020303" pitchFamily="18" charset="0"/>
              </a:rPr>
              <a:t>2023 Promotions</a:t>
            </a:r>
          </a:p>
        </p:txBody>
      </p:sp>
    </p:spTree>
    <p:extLst>
      <p:ext uri="{BB962C8B-B14F-4D97-AF65-F5344CB8AC3E}">
        <p14:creationId xmlns:p14="http://schemas.microsoft.com/office/powerpoint/2010/main" val="873348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0DABD8-7BE9-468C-B86E-806C459B8410}"/>
              </a:ext>
            </a:extLst>
          </p:cNvPr>
          <p:cNvSpPr txBox="1"/>
          <p:nvPr/>
        </p:nvSpPr>
        <p:spPr>
          <a:xfrm>
            <a:off x="1272058" y="2334174"/>
            <a:ext cx="10548729" cy="380944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Bell MT" panose="02020503060305020303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Bell MT" panose="02020503060305020303" pitchFamily="18" charset="0"/>
              </a:rPr>
              <a:t>Rookie of the Year—Justin Wheeler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Bell MT" panose="02020503060305020303" pitchFamily="18" charset="0"/>
              </a:rPr>
              <a:t>Firefighter of the Year—Doug Roth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Bell MT" panose="02020503060305020303" pitchFamily="18" charset="0"/>
              </a:rPr>
              <a:t>EMS Responder of the Year—Colby Smith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Bell MT" panose="02020503060305020303" pitchFamily="18" charset="0"/>
              </a:rPr>
              <a:t>Engineer of the Year—Steve </a:t>
            </a:r>
            <a:r>
              <a:rPr lang="en-US" sz="3200" b="1" dirty="0" err="1">
                <a:solidFill>
                  <a:srgbClr val="C00000"/>
                </a:solidFill>
                <a:latin typeface="Bell MT" panose="02020503060305020303" pitchFamily="18" charset="0"/>
              </a:rPr>
              <a:t>Zoglmann</a:t>
            </a:r>
            <a:endParaRPr lang="en-US" sz="3200" b="1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Bell MT" panose="02020503060305020303" pitchFamily="18" charset="0"/>
              </a:rPr>
              <a:t>Officer of the Year—Joey Wright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5CD209-71AB-4E57-8DA7-6CFEA153EAA8}"/>
              </a:ext>
            </a:extLst>
          </p:cNvPr>
          <p:cNvSpPr txBox="1"/>
          <p:nvPr/>
        </p:nvSpPr>
        <p:spPr>
          <a:xfrm>
            <a:off x="455833" y="612809"/>
            <a:ext cx="11092068" cy="83099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Bell MT" panose="02020503060305020303" pitchFamily="18" charset="0"/>
              </a:rPr>
              <a:t>2023 Awards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D14EAB-2C72-7473-2BBD-D78FB84C4C8A}"/>
              </a:ext>
            </a:extLst>
          </p:cNvPr>
          <p:cNvSpPr txBox="1"/>
          <p:nvPr/>
        </p:nvSpPr>
        <p:spPr>
          <a:xfrm>
            <a:off x="371213" y="1687843"/>
            <a:ext cx="108216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Aft>
                <a:spcPts val="2400"/>
              </a:spcAft>
            </a:pPr>
            <a:r>
              <a:rPr lang="en-US" sz="1800" b="1" dirty="0">
                <a:solidFill>
                  <a:srgbClr val="C00000"/>
                </a:solidFill>
                <a:latin typeface="Bell MT" panose="02020503060305020303" pitchFamily="18" charset="0"/>
              </a:rPr>
              <a:t>Nominations and votes for these awards are made by the members of the Owensboro Fire Department to shine a light on those who provide the best example among ranks:</a:t>
            </a:r>
          </a:p>
        </p:txBody>
      </p:sp>
    </p:spTree>
    <p:extLst>
      <p:ext uri="{BB962C8B-B14F-4D97-AF65-F5344CB8AC3E}">
        <p14:creationId xmlns:p14="http://schemas.microsoft.com/office/powerpoint/2010/main" val="2272911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20F682-6A74-4F9B-9F2C-BCD498520FC9}"/>
              </a:ext>
            </a:extLst>
          </p:cNvPr>
          <p:cNvSpPr/>
          <p:nvPr/>
        </p:nvSpPr>
        <p:spPr>
          <a:xfrm>
            <a:off x="1187130" y="359177"/>
            <a:ext cx="101296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Bell MT" panose="02020503060305020303" pitchFamily="18" charset="0"/>
              </a:rPr>
              <a:t>2023 Goals Accomplished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13F47B-7DE5-4660-B0CF-A707226AA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47" y="5110104"/>
            <a:ext cx="1499746" cy="1469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F7DCFF-BA15-DDF2-801C-985BED903288}"/>
              </a:ext>
            </a:extLst>
          </p:cNvPr>
          <p:cNvSpPr txBox="1"/>
          <p:nvPr/>
        </p:nvSpPr>
        <p:spPr>
          <a:xfrm>
            <a:off x="1187130" y="1324452"/>
            <a:ext cx="102094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Bell MT" panose="02020503060305020303" pitchFamily="18" charset="0"/>
              </a:rPr>
              <a:t>Achieved efficiency in call response volume with continued changes to dispatch protocol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Bell MT" panose="02020503060305020303" pitchFamily="18" charset="0"/>
              </a:rPr>
              <a:t>Completed multi-year plan to equip department for Swiftwater Rescue response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Bell MT" panose="02020503060305020303" pitchFamily="18" charset="0"/>
              </a:rPr>
              <a:t>Partnered with Red Cross for Smoke Detector blitz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Bell MT" panose="02020503060305020303" pitchFamily="18" charset="0"/>
              </a:rPr>
              <a:t>Improved outreach and public engagement through social media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Bell MT" panose="02020503060305020303" pitchFamily="18" charset="0"/>
              </a:rPr>
              <a:t>Installed Safe Haven Baby Box at Station 1</a:t>
            </a:r>
          </a:p>
        </p:txBody>
      </p:sp>
    </p:spTree>
    <p:extLst>
      <p:ext uri="{BB962C8B-B14F-4D97-AF65-F5344CB8AC3E}">
        <p14:creationId xmlns:p14="http://schemas.microsoft.com/office/powerpoint/2010/main" val="422585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20F682-6A74-4F9B-9F2C-BCD498520FC9}"/>
              </a:ext>
            </a:extLst>
          </p:cNvPr>
          <p:cNvSpPr/>
          <p:nvPr/>
        </p:nvSpPr>
        <p:spPr>
          <a:xfrm>
            <a:off x="891154" y="214206"/>
            <a:ext cx="105727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Bell MT" panose="02020503060305020303" pitchFamily="18" charset="0"/>
              </a:rPr>
              <a:t>2024 Goals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491C6B-BB76-4C27-A448-52806BBDD9A1}"/>
              </a:ext>
            </a:extLst>
          </p:cNvPr>
          <p:cNvSpPr txBox="1"/>
          <p:nvPr/>
        </p:nvSpPr>
        <p:spPr>
          <a:xfrm>
            <a:off x="1174459" y="1168394"/>
            <a:ext cx="1072951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Bell MT" panose="02020503060305020303" pitchFamily="18" charset="0"/>
              </a:rPr>
              <a:t>Enhance Advanced Life Support program with addition of paramedic at Station 5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Bell MT" panose="02020503060305020303" pitchFamily="18" charset="0"/>
              </a:rPr>
              <a:t>Achieve CFAI accreditation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Bell MT" panose="02020503060305020303" pitchFamily="18" charset="0"/>
              </a:rPr>
              <a:t>Complete the construction of Fire Training Center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Bell MT" panose="02020503060305020303" pitchFamily="18" charset="0"/>
              </a:rPr>
              <a:t>Equip fire stations for cancer prevention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Bell MT" panose="02020503060305020303" pitchFamily="18" charset="0"/>
              </a:rPr>
              <a:t>Equip department to fight EV fires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Bell MT" panose="02020503060305020303" pitchFamily="18" charset="0"/>
              </a:rPr>
              <a:t>Participate in Firefighter Training Exchange with Olomouc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C00000"/>
              </a:solidFill>
              <a:latin typeface="Bell MT" panose="020205030603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05242A-0E5B-4667-9C2C-664527EDA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901" y="5351596"/>
            <a:ext cx="1266008" cy="124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5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4122-66FB-4836-A52A-22B25F25D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339" y="3246783"/>
            <a:ext cx="11184835" cy="1081066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Bell MT" panose="02020503060305020303" pitchFamily="18" charset="0"/>
              </a:rPr>
              <a:t>Owensboro Fire Department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1FB48E-A386-4D43-B3A1-147A51380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1" y="4623319"/>
            <a:ext cx="8676222" cy="1905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Bell MT" panose="02020503060305020303" pitchFamily="18" charset="0"/>
              </a:rPr>
              <a:t>Please visit us on </a:t>
            </a:r>
            <a:r>
              <a:rPr lang="en-US" sz="4000" b="1" dirty="0" err="1">
                <a:solidFill>
                  <a:srgbClr val="C00000"/>
                </a:solidFill>
                <a:latin typeface="Bell MT" panose="02020503060305020303" pitchFamily="18" charset="0"/>
              </a:rPr>
              <a:t>FaceBook</a:t>
            </a:r>
            <a:r>
              <a:rPr lang="en-US" sz="4000" b="1" dirty="0">
                <a:solidFill>
                  <a:srgbClr val="C00000"/>
                </a:solidFill>
                <a:latin typeface="Bell MT" panose="02020503060305020303" pitchFamily="18" charset="0"/>
              </a:rPr>
              <a:t> </a:t>
            </a:r>
          </a:p>
          <a:p>
            <a:r>
              <a:rPr lang="en-US" sz="4000" b="1" dirty="0">
                <a:solidFill>
                  <a:srgbClr val="C00000"/>
                </a:solidFill>
                <a:latin typeface="Bell MT" panose="02020503060305020303" pitchFamily="18" charset="0"/>
              </a:rPr>
              <a:t>and be safe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FB5ED2-9897-4BE5-BD20-A9EDB66E4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558" y="406152"/>
            <a:ext cx="2767824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4ED8B2-B7B7-48BA-918C-065CC2BE8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412" y="508588"/>
            <a:ext cx="10114141" cy="1231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7289CF-BFEB-4C9C-8FC0-C428F0DCF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412" y="2135416"/>
            <a:ext cx="10175106" cy="40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9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0DABD8-7BE9-468C-B86E-806C459B8410}"/>
              </a:ext>
            </a:extLst>
          </p:cNvPr>
          <p:cNvSpPr txBox="1"/>
          <p:nvPr/>
        </p:nvSpPr>
        <p:spPr>
          <a:xfrm>
            <a:off x="1470991" y="1832396"/>
            <a:ext cx="10548729" cy="390177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Bell MT" panose="02020503060305020303" pitchFamily="18" charset="0"/>
              </a:rPr>
              <a:t>Personnel - $13,244,380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Bell MT" panose="02020503060305020303" pitchFamily="18" charset="0"/>
              </a:rPr>
              <a:t>Training - $72,660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Bell MT" panose="02020503060305020303" pitchFamily="18" charset="0"/>
              </a:rPr>
              <a:t>Maintenance - $464,417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Bell MT" panose="02020503060305020303" pitchFamily="18" charset="0"/>
              </a:rPr>
              <a:t>Supplies - $185,215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Bell MT" panose="02020503060305020303" pitchFamily="18" charset="0"/>
              </a:rPr>
              <a:t>Utilities - $262,842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Bell MT" panose="02020503060305020303" pitchFamily="18" charset="0"/>
              </a:rPr>
              <a:t>Capital - $997,286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Bell MT" panose="02020503060305020303" pitchFamily="18" charset="0"/>
              </a:rPr>
              <a:t>Other - $468,438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4E3F93-71FC-4267-8DC0-B5240C7942C4}"/>
              </a:ext>
            </a:extLst>
          </p:cNvPr>
          <p:cNvSpPr txBox="1"/>
          <p:nvPr/>
        </p:nvSpPr>
        <p:spPr>
          <a:xfrm>
            <a:off x="1135691" y="5772673"/>
            <a:ext cx="9920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Bell MT" panose="02020503060305020303" pitchFamily="18" charset="0"/>
              </a:rPr>
              <a:t>Total - $15,695,238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808AF0-A4FF-4D99-90D9-D9920329549E}"/>
              </a:ext>
            </a:extLst>
          </p:cNvPr>
          <p:cNvSpPr txBox="1"/>
          <p:nvPr/>
        </p:nvSpPr>
        <p:spPr>
          <a:xfrm>
            <a:off x="916611" y="789758"/>
            <a:ext cx="10120237" cy="92333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Bell MT" panose="02020503060305020303" pitchFamily="18" charset="0"/>
              </a:rPr>
              <a:t>2023-2024 Fiscal Year Budget</a:t>
            </a:r>
          </a:p>
        </p:txBody>
      </p:sp>
    </p:spTree>
    <p:extLst>
      <p:ext uri="{BB962C8B-B14F-4D97-AF65-F5344CB8AC3E}">
        <p14:creationId xmlns:p14="http://schemas.microsoft.com/office/powerpoint/2010/main" val="101614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0DABD8-7BE9-468C-B86E-806C459B8410}"/>
              </a:ext>
            </a:extLst>
          </p:cNvPr>
          <p:cNvSpPr txBox="1"/>
          <p:nvPr/>
        </p:nvSpPr>
        <p:spPr>
          <a:xfrm>
            <a:off x="1184704" y="1670122"/>
            <a:ext cx="10548729" cy="453361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sz="36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372 Fires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Bell MT" panose="02020503060305020303" pitchFamily="18" charset="0"/>
              </a:rPr>
              <a:t>31 Structure Fires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Bell MT" panose="02020503060305020303" pitchFamily="18" charset="0"/>
              </a:rPr>
              <a:t>26 Cooking Fires 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Bell MT" panose="02020503060305020303" pitchFamily="18" charset="0"/>
              </a:rPr>
              <a:t>32 Vehicle Fires</a:t>
            </a:r>
          </a:p>
          <a:p>
            <a:pPr lvl="1">
              <a:lnSpc>
                <a:spcPct val="200000"/>
              </a:lnSpc>
            </a:pPr>
            <a:endParaRPr lang="en-US" sz="2800" b="1" u="sng" dirty="0">
              <a:solidFill>
                <a:srgbClr val="C00000"/>
              </a:solidFill>
              <a:latin typeface="Bell MT" panose="02020503060305020303" pitchFamily="18" charset="0"/>
            </a:endParaRPr>
          </a:p>
          <a:p>
            <a:pPr lvl="1">
              <a:lnSpc>
                <a:spcPct val="200000"/>
              </a:lnSpc>
            </a:pPr>
            <a:r>
              <a:rPr lang="en-US" sz="3600" b="1" u="sng" dirty="0">
                <a:solidFill>
                  <a:srgbClr val="C00000"/>
                </a:solidFill>
                <a:latin typeface="Bell MT" panose="02020503060305020303" pitchFamily="18" charset="0"/>
              </a:rPr>
              <a:t>3,811 EMS/Rescues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Bell MT" panose="02020503060305020303" pitchFamily="18" charset="0"/>
              </a:rPr>
              <a:t>  305 Respiratory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Bell MT" panose="02020503060305020303" pitchFamily="18" charset="0"/>
              </a:rPr>
              <a:t>  129 Traumatic Injury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Bell MT" panose="02020503060305020303" pitchFamily="18" charset="0"/>
              </a:rPr>
              <a:t>  615 Cardiac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A872E-79C4-42CD-999E-170BE70DAE0B}"/>
              </a:ext>
            </a:extLst>
          </p:cNvPr>
          <p:cNvSpPr txBox="1"/>
          <p:nvPr/>
        </p:nvSpPr>
        <p:spPr>
          <a:xfrm>
            <a:off x="2682199" y="5527997"/>
            <a:ext cx="6567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Bell MT" panose="02020503060305020303" pitchFamily="18" charset="0"/>
              </a:rPr>
              <a:t>5,712 Calls for Service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1A62DD-F7F7-4968-9BDA-18579E6BA258}"/>
              </a:ext>
            </a:extLst>
          </p:cNvPr>
          <p:cNvSpPr txBox="1"/>
          <p:nvPr/>
        </p:nvSpPr>
        <p:spPr>
          <a:xfrm>
            <a:off x="760633" y="612809"/>
            <a:ext cx="10120237" cy="83099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Bell MT" panose="02020503060305020303" pitchFamily="18" charset="0"/>
              </a:rPr>
              <a:t>2023 Emergency Activity Statistics</a:t>
            </a:r>
          </a:p>
        </p:txBody>
      </p:sp>
    </p:spTree>
    <p:extLst>
      <p:ext uri="{BB962C8B-B14F-4D97-AF65-F5344CB8AC3E}">
        <p14:creationId xmlns:p14="http://schemas.microsoft.com/office/powerpoint/2010/main" val="383121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1C2D168-2850-40B0-9D0F-BDC91042DE55}"/>
              </a:ext>
            </a:extLst>
          </p:cNvPr>
          <p:cNvSpPr txBox="1"/>
          <p:nvPr/>
        </p:nvSpPr>
        <p:spPr>
          <a:xfrm>
            <a:off x="1032833" y="474222"/>
            <a:ext cx="10120237" cy="83099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Bell MT" panose="02020503060305020303" pitchFamily="18" charset="0"/>
              </a:rPr>
              <a:t>2023 Fire Response Year in Review</a:t>
            </a:r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69782A54-67C7-E889-2793-150F3E4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572" y="3068342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May be an image of fire">
            <a:extLst>
              <a:ext uri="{FF2B5EF4-FFF2-40B4-BE49-F238E27FC236}">
                <a16:creationId xmlns:a16="http://schemas.microsoft.com/office/drawing/2014/main" id="{939B7627-525B-4282-F793-7E1D322B1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106" y="1658051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May be an image of fire">
            <a:extLst>
              <a:ext uri="{FF2B5EF4-FFF2-40B4-BE49-F238E27FC236}">
                <a16:creationId xmlns:a16="http://schemas.microsoft.com/office/drawing/2014/main" id="{1AA7178B-0F4A-EFF7-57FA-606FC72CA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6" y="4381687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No photo description available.">
            <a:extLst>
              <a:ext uri="{FF2B5EF4-FFF2-40B4-BE49-F238E27FC236}">
                <a16:creationId xmlns:a16="http://schemas.microsoft.com/office/drawing/2014/main" id="{B0245467-FEB0-1187-0FA1-ADC706029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83" y="1756519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No photo description available.">
            <a:extLst>
              <a:ext uri="{FF2B5EF4-FFF2-40B4-BE49-F238E27FC236}">
                <a16:creationId xmlns:a16="http://schemas.microsoft.com/office/drawing/2014/main" id="{B14B3E00-00C4-6288-8AAF-17BE6370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6" y="1654628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No photo description available.">
            <a:extLst>
              <a:ext uri="{FF2B5EF4-FFF2-40B4-BE49-F238E27FC236}">
                <a16:creationId xmlns:a16="http://schemas.microsoft.com/office/drawing/2014/main" id="{E81600C3-3E5A-C72F-437F-E963A311E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106" y="4345656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No photo description available.">
            <a:extLst>
              <a:ext uri="{FF2B5EF4-FFF2-40B4-BE49-F238E27FC236}">
                <a16:creationId xmlns:a16="http://schemas.microsoft.com/office/drawing/2014/main" id="{08C8A689-C6DC-2BCC-367A-2B8798989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83" y="4421628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No photo description available.">
            <a:extLst>
              <a:ext uri="{FF2B5EF4-FFF2-40B4-BE49-F238E27FC236}">
                <a16:creationId xmlns:a16="http://schemas.microsoft.com/office/drawing/2014/main" id="{B4852213-56C1-F96A-F37A-07DCD8A7F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272" y="2996582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7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41120C-65E5-455D-9EDE-8D1FB2770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009" y="595315"/>
            <a:ext cx="8590804" cy="1152938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421EB35-EE91-4646-B7C1-A65C589EE1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073065"/>
              </p:ext>
            </p:extLst>
          </p:nvPr>
        </p:nvGraphicFramePr>
        <p:xfrm>
          <a:off x="2304662" y="1987420"/>
          <a:ext cx="8295497" cy="472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296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1C2D168-2850-40B0-9D0F-BDC91042DE55}"/>
              </a:ext>
            </a:extLst>
          </p:cNvPr>
          <p:cNvSpPr txBox="1"/>
          <p:nvPr/>
        </p:nvSpPr>
        <p:spPr>
          <a:xfrm>
            <a:off x="1032833" y="474222"/>
            <a:ext cx="10120237" cy="83099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Bell MT" panose="02020503060305020303" pitchFamily="18" charset="0"/>
              </a:rPr>
              <a:t>2023 Training Year in Review</a:t>
            </a:r>
          </a:p>
        </p:txBody>
      </p:sp>
      <p:pic>
        <p:nvPicPr>
          <p:cNvPr id="2050" name="Picture 2" descr="May be an image of 4 people and text">
            <a:extLst>
              <a:ext uri="{FF2B5EF4-FFF2-40B4-BE49-F238E27FC236}">
                <a16:creationId xmlns:a16="http://schemas.microsoft.com/office/drawing/2014/main" id="{46E4AA96-C8BD-D2DD-8491-BE4E53DCF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77" y="1653184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No photo description available.">
            <a:extLst>
              <a:ext uri="{FF2B5EF4-FFF2-40B4-BE49-F238E27FC236}">
                <a16:creationId xmlns:a16="http://schemas.microsoft.com/office/drawing/2014/main" id="{3B573924-46F1-63BB-6BF0-DD24CE9AA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77" y="4223741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No photo description available.">
            <a:extLst>
              <a:ext uri="{FF2B5EF4-FFF2-40B4-BE49-F238E27FC236}">
                <a16:creationId xmlns:a16="http://schemas.microsoft.com/office/drawing/2014/main" id="{83296358-612D-22C9-3D0C-92C265D44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573" y="1653184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No photo description available.">
            <a:extLst>
              <a:ext uri="{FF2B5EF4-FFF2-40B4-BE49-F238E27FC236}">
                <a16:creationId xmlns:a16="http://schemas.microsoft.com/office/drawing/2014/main" id="{04E7D283-E358-8CE2-9E49-A75BFB39B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244" y="4050145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May be an image of 10 people">
            <a:extLst>
              <a:ext uri="{FF2B5EF4-FFF2-40B4-BE49-F238E27FC236}">
                <a16:creationId xmlns:a16="http://schemas.microsoft.com/office/drawing/2014/main" id="{D9235006-FF7B-FBA3-1D40-46180CFC6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244" y="1783405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No photo description available.">
            <a:extLst>
              <a:ext uri="{FF2B5EF4-FFF2-40B4-BE49-F238E27FC236}">
                <a16:creationId xmlns:a16="http://schemas.microsoft.com/office/drawing/2014/main" id="{D7B56A60-9444-0FDA-ABD7-D155D7C94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573" y="4231406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No photo description available.">
            <a:extLst>
              <a:ext uri="{FF2B5EF4-FFF2-40B4-BE49-F238E27FC236}">
                <a16:creationId xmlns:a16="http://schemas.microsoft.com/office/drawing/2014/main" id="{BEC38411-43D8-D353-2809-3F83F2482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82" y="3053435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No photo description available.">
            <a:extLst>
              <a:ext uri="{FF2B5EF4-FFF2-40B4-BE49-F238E27FC236}">
                <a16:creationId xmlns:a16="http://schemas.microsoft.com/office/drawing/2014/main" id="{83C9D40A-A8B5-EC0D-EAC0-4B3FA3CAA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407" y="3069070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67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1C2D168-2850-40B0-9D0F-BDC91042DE55}"/>
              </a:ext>
            </a:extLst>
          </p:cNvPr>
          <p:cNvSpPr txBox="1"/>
          <p:nvPr/>
        </p:nvSpPr>
        <p:spPr>
          <a:xfrm>
            <a:off x="461395" y="474222"/>
            <a:ext cx="11316748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Bell MT" panose="02020503060305020303" pitchFamily="18" charset="0"/>
              </a:rPr>
              <a:t>2023 Prevention and Public Relations Year in Review</a:t>
            </a:r>
          </a:p>
        </p:txBody>
      </p:sp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id="{79EB5F53-D17B-0458-8D8D-564E4B3CE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371" y="1652930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No photo description available.">
            <a:extLst>
              <a:ext uri="{FF2B5EF4-FFF2-40B4-BE49-F238E27FC236}">
                <a16:creationId xmlns:a16="http://schemas.microsoft.com/office/drawing/2014/main" id="{DE0B4653-D80F-F4F6-59CA-2BD335F2C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85" y="4298672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May be an image of 5 people">
            <a:extLst>
              <a:ext uri="{FF2B5EF4-FFF2-40B4-BE49-F238E27FC236}">
                <a16:creationId xmlns:a16="http://schemas.microsoft.com/office/drawing/2014/main" id="{1AA5BBDF-AED3-C006-3DCE-3638B2BBB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371" y="4183873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May be an image of 11 people and text">
            <a:extLst>
              <a:ext uri="{FF2B5EF4-FFF2-40B4-BE49-F238E27FC236}">
                <a16:creationId xmlns:a16="http://schemas.microsoft.com/office/drawing/2014/main" id="{16FA5968-013F-6160-8BCE-D02C8563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294" y="1578253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No photo description available.">
            <a:extLst>
              <a:ext uri="{FF2B5EF4-FFF2-40B4-BE49-F238E27FC236}">
                <a16:creationId xmlns:a16="http://schemas.microsoft.com/office/drawing/2014/main" id="{E07E1BF8-FC16-CA30-C709-EFA45F71A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294" y="4183873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No photo description available.">
            <a:extLst>
              <a:ext uri="{FF2B5EF4-FFF2-40B4-BE49-F238E27FC236}">
                <a16:creationId xmlns:a16="http://schemas.microsoft.com/office/drawing/2014/main" id="{4A1CF87B-0C5D-39DD-8DDD-1885571F7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85" y="1578253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No photo description available.">
            <a:extLst>
              <a:ext uri="{FF2B5EF4-FFF2-40B4-BE49-F238E27FC236}">
                <a16:creationId xmlns:a16="http://schemas.microsoft.com/office/drawing/2014/main" id="{E113FE07-28C4-DEB3-8F80-FD8B18A42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962" y="3017028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No photo description available.">
            <a:extLst>
              <a:ext uri="{FF2B5EF4-FFF2-40B4-BE49-F238E27FC236}">
                <a16:creationId xmlns:a16="http://schemas.microsoft.com/office/drawing/2014/main" id="{DE427F6D-5B9C-5B6E-21C4-4A71EE8D1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808" y="3017028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657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0DABD8-7BE9-468C-B86E-806C459B8410}"/>
              </a:ext>
            </a:extLst>
          </p:cNvPr>
          <p:cNvSpPr txBox="1"/>
          <p:nvPr/>
        </p:nvSpPr>
        <p:spPr>
          <a:xfrm>
            <a:off x="999172" y="2011009"/>
            <a:ext cx="10548729" cy="32699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Bell MT" panose="02020503060305020303" pitchFamily="18" charset="0"/>
              </a:rPr>
              <a:t> 14,970 Individual Training Hours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Bell MT" panose="02020503060305020303" pitchFamily="18" charset="0"/>
              </a:rPr>
              <a:t> 978 Fire and Life Safety Inspections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Bell MT" panose="02020503060305020303" pitchFamily="18" charset="0"/>
              </a:rPr>
              <a:t> 37 Public Education Events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5CD209-71AB-4E57-8DA7-6CFEA153EAA8}"/>
              </a:ext>
            </a:extLst>
          </p:cNvPr>
          <p:cNvSpPr txBox="1"/>
          <p:nvPr/>
        </p:nvSpPr>
        <p:spPr>
          <a:xfrm>
            <a:off x="455833" y="612809"/>
            <a:ext cx="11092068" cy="83099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Bell MT" panose="02020503060305020303" pitchFamily="18" charset="0"/>
              </a:rPr>
              <a:t>2023 Non-Emergency Activity Statistics</a:t>
            </a:r>
          </a:p>
        </p:txBody>
      </p:sp>
    </p:spTree>
    <p:extLst>
      <p:ext uri="{BB962C8B-B14F-4D97-AF65-F5344CB8AC3E}">
        <p14:creationId xmlns:p14="http://schemas.microsoft.com/office/powerpoint/2010/main" val="1017943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1374</TotalTime>
  <Words>396</Words>
  <Application>Microsoft Office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Bell MT</vt:lpstr>
      <vt:lpstr>Century Gothic</vt:lpstr>
      <vt:lpstr>Mesh</vt:lpstr>
      <vt:lpstr>Owensboro Fire Department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Owensboro Fire Department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Owensboro Fire Department</dc:title>
  <dc:creator>Howard, James</dc:creator>
  <cp:lastModifiedBy>Howard, James</cp:lastModifiedBy>
  <cp:revision>57</cp:revision>
  <dcterms:created xsi:type="dcterms:W3CDTF">2022-05-04T17:39:09Z</dcterms:created>
  <dcterms:modified xsi:type="dcterms:W3CDTF">2024-02-19T21:13:54Z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2024-02-14T18:25:26Z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be42c5b0-520f-4a3c-8606-2bd37050925a</vt:lpwstr>
  </property>
  <property fmtid="{D5CDD505-2E9C-101B-9397-08002B2CF9AE}" pid="7" name="MSIP_Label_defa4170-0d19-0005-0004-bc88714345d2_ActionId">
    <vt:lpwstr>10283259-c414-4b77-a388-1549be4e933e</vt:lpwstr>
  </property>
  <property fmtid="{D5CDD505-2E9C-101B-9397-08002B2CF9AE}" pid="8" name="MSIP_Label_defa4170-0d19-0005-0004-bc88714345d2_ContentBits">
    <vt:lpwstr>0</vt:lpwstr>
  </property>
</Properties>
</file>